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08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1676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1828800"/>
          </a:xfrm>
        </p:spPr>
        <p:txBody>
          <a:bodyPr anchor="b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545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172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65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4687"/>
          </a:xfr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53392"/>
            <a:ext cx="10515600" cy="5181506"/>
          </a:xfrm>
        </p:spPr>
        <p:txBody>
          <a:bodyPr/>
          <a:lstStyle>
            <a:lvl1pPr>
              <a:lnSpc>
                <a:spcPct val="120000"/>
              </a:lnSpc>
              <a:defRPr sz="2000">
                <a:latin typeface="+mj-lt"/>
              </a:defRPr>
            </a:lvl1pPr>
            <a:lvl2pPr>
              <a:lnSpc>
                <a:spcPct val="120000"/>
              </a:lnSpc>
              <a:defRPr sz="1800">
                <a:latin typeface="+mj-lt"/>
              </a:defRPr>
            </a:lvl2pPr>
            <a:lvl3pPr>
              <a:lnSpc>
                <a:spcPct val="120000"/>
              </a:lnSpc>
              <a:defRPr sz="1600">
                <a:latin typeface="+mj-lt"/>
              </a:defRPr>
            </a:lvl3pPr>
            <a:lvl4pPr>
              <a:lnSpc>
                <a:spcPct val="120000"/>
              </a:lnSpc>
              <a:defRPr sz="1400">
                <a:latin typeface="+mj-lt"/>
              </a:defRPr>
            </a:lvl4pPr>
            <a:lvl5pPr>
              <a:lnSpc>
                <a:spcPct val="120000"/>
              </a:lnSpc>
              <a:defRPr sz="1400">
                <a:latin typeface="+mj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411156"/>
            <a:ext cx="2743200" cy="269129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411156"/>
            <a:ext cx="4114800" cy="269129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411156"/>
            <a:ext cx="2743200" cy="269129"/>
          </a:xfrm>
        </p:spPr>
        <p:txBody>
          <a:bodyPr/>
          <a:lstStyle>
            <a:lvl1pPr>
              <a:defRPr sz="1200"/>
            </a:lvl1pPr>
          </a:lstStyle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412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481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501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937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39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43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526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269771-EA2F-47A1-B958-BCB637097992}" type="datetimeFigureOut">
              <a:rPr lang="ko-KR" altLang="en-US" smtClean="0"/>
              <a:t>2025-11-03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600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9531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253765"/>
            <a:ext cx="10515600" cy="5102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19388-9688-4C1C-9A75-4AA0A2441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227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ko-KR" altLang="en-US" sz="4000" kern="1200" dirty="0" smtClean="0">
          <a:solidFill>
            <a:schemeClr val="bg1"/>
          </a:solidFill>
          <a:latin typeface="HY헤드라인M" panose="02030600000101010101" pitchFamily="18" charset="-127"/>
          <a:ea typeface="HY헤드라인M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Wingdings" panose="05000000000000000000" pitchFamily="2" charset="2"/>
        <a:buChar char="ü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멀티 </a:t>
            </a:r>
            <a:r>
              <a:rPr lang="ko-KR" altLang="en-US" dirty="0" err="1"/>
              <a:t>쓰레드</a:t>
            </a:r>
            <a:r>
              <a:rPr lang="ko-KR" altLang="en-US" dirty="0"/>
              <a:t> 프로그램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237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9928343-4FD6-46A2-BE64-B697E95F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78" t="10128" r="25213" b="27156"/>
          <a:stretch/>
        </p:blipFill>
        <p:spPr>
          <a:xfrm>
            <a:off x="2671678" y="1504950"/>
            <a:ext cx="3910097" cy="40576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4388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C0BD6B9-7C3A-4A90-8FE0-28381091F1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37" y="0"/>
            <a:ext cx="6532126" cy="6858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82319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2F7D4DC-B2F6-4F90-83B5-E4708B5FD0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02" t="15832" r="50174" b="10587"/>
          <a:stretch/>
        </p:blipFill>
        <p:spPr>
          <a:xfrm>
            <a:off x="673100" y="533400"/>
            <a:ext cx="5943600" cy="62357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43670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프로세스 </a:t>
            </a:r>
            <a:r>
              <a:rPr lang="en-US" altLang="ko-KR" dirty="0"/>
              <a:t>(Process)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b="1" dirty="0"/>
              <a:t>프로세스</a:t>
            </a:r>
            <a:endParaRPr lang="en-US" altLang="ko-KR" sz="1800" b="1" dirty="0"/>
          </a:p>
          <a:p>
            <a:pPr lvl="1"/>
            <a:r>
              <a:rPr lang="ko-KR" altLang="en-US" sz="1600" dirty="0"/>
              <a:t>실행 중인 프로그램의 인스턴스</a:t>
            </a:r>
            <a:endParaRPr lang="en-US" altLang="ko-KR" sz="1600" dirty="0"/>
          </a:p>
          <a:p>
            <a:pPr lvl="1"/>
            <a:r>
              <a:rPr lang="en-US" altLang="ko-KR" sz="1600" dirty="0"/>
              <a:t>OS</a:t>
            </a:r>
            <a:r>
              <a:rPr lang="ko-KR" altLang="en-US" sz="1600" dirty="0"/>
              <a:t>로부터 </a:t>
            </a:r>
            <a:r>
              <a:rPr lang="ko-KR" altLang="en-US" sz="1600" b="1" dirty="0"/>
              <a:t>독립적인 메모리 공간</a:t>
            </a:r>
            <a:r>
              <a:rPr lang="ko-KR" altLang="en-US" sz="1600" dirty="0"/>
              <a:t>과 </a:t>
            </a:r>
            <a:r>
              <a:rPr lang="ko-KR" altLang="en-US" sz="1600" b="1" dirty="0"/>
              <a:t>자원을 </a:t>
            </a:r>
            <a:r>
              <a:rPr lang="ko-KR" altLang="en-US" sz="1600" b="1" dirty="0" err="1"/>
              <a:t>할당받은</a:t>
            </a:r>
            <a:r>
              <a:rPr lang="ko-KR" altLang="en-US" sz="1600" b="1" dirty="0"/>
              <a:t> 실행 단위</a:t>
            </a:r>
            <a:endParaRPr lang="en-US" altLang="ko-KR" sz="1600" b="1" dirty="0"/>
          </a:p>
          <a:p>
            <a:pPr lvl="1"/>
            <a:r>
              <a:rPr lang="ko-KR" altLang="en-US" dirty="0"/>
              <a:t>운영체제에서 </a:t>
            </a:r>
            <a:r>
              <a:rPr lang="ko-KR" altLang="en-US" b="1" dirty="0"/>
              <a:t>실행되는 프로그램</a:t>
            </a:r>
            <a:r>
              <a:rPr lang="ko-KR" altLang="en-US" dirty="0"/>
              <a:t>의 최소 단위</a:t>
            </a:r>
            <a:endParaRPr lang="en-US" altLang="ko-KR" dirty="0"/>
          </a:p>
          <a:p>
            <a:endParaRPr lang="en-US" altLang="ko-KR" sz="1800" dirty="0"/>
          </a:p>
          <a:p>
            <a:r>
              <a:rPr lang="ko-KR" altLang="en-US" sz="1800" dirty="0"/>
              <a:t>우리가 </a:t>
            </a:r>
            <a:r>
              <a:rPr lang="en-US" altLang="ko-KR" sz="1800" dirty="0"/>
              <a:t>1 </a:t>
            </a:r>
            <a:r>
              <a:rPr lang="ko-KR" altLang="en-US" sz="1800" dirty="0"/>
              <a:t>개의 프로그램을 가리킬 때</a:t>
            </a:r>
            <a:r>
              <a:rPr lang="en-US" altLang="ko-KR" sz="1800" dirty="0"/>
              <a:t>,</a:t>
            </a:r>
            <a:r>
              <a:rPr lang="ko-KR" altLang="en-US" sz="1800" dirty="0"/>
              <a:t> 보통 </a:t>
            </a:r>
            <a:r>
              <a:rPr lang="en-US" altLang="ko-KR" sz="1800" dirty="0"/>
              <a:t>1 </a:t>
            </a:r>
            <a:r>
              <a:rPr lang="ko-KR" altLang="en-US" sz="1800" dirty="0"/>
              <a:t>개의 프로세스 를 의미하는 경우가 많다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r>
              <a:rPr lang="ko-KR" altLang="en-US" sz="1800" dirty="0"/>
              <a:t>이 프로세스들은 어디에서 실행될까</a:t>
            </a:r>
            <a:r>
              <a:rPr lang="en-US" altLang="ko-KR" sz="1800" dirty="0"/>
              <a:t>?</a:t>
            </a:r>
          </a:p>
          <a:p>
            <a:r>
              <a:rPr lang="ko-KR" altLang="en-US" sz="1800" dirty="0"/>
              <a:t>컴퓨터의 두뇌라 하는 </a:t>
            </a:r>
            <a:r>
              <a:rPr lang="en-US" altLang="ko-KR" sz="1800" b="1" dirty="0"/>
              <a:t>CPU </a:t>
            </a:r>
            <a:r>
              <a:rPr lang="ko-KR" altLang="en-US" sz="1800" b="1" dirty="0"/>
              <a:t>의 코어</a:t>
            </a:r>
            <a:r>
              <a:rPr lang="ko-KR" altLang="en-US" sz="1800" dirty="0"/>
              <a:t> </a:t>
            </a:r>
            <a:r>
              <a:rPr lang="en-US" altLang="ko-KR" sz="1800" dirty="0"/>
              <a:t>(</a:t>
            </a:r>
            <a:r>
              <a:rPr lang="ko-KR" altLang="en-US" sz="1800" dirty="0"/>
              <a:t>연산하는 부분</a:t>
            </a:r>
            <a:r>
              <a:rPr lang="en-US" altLang="ko-KR" sz="1800" dirty="0"/>
              <a:t>)</a:t>
            </a:r>
            <a:r>
              <a:rPr lang="ko-KR" altLang="en-US" sz="1800" dirty="0"/>
              <a:t>에서 실행</a:t>
            </a:r>
          </a:p>
        </p:txBody>
      </p:sp>
    </p:spTree>
    <p:extLst>
      <p:ext uri="{BB962C8B-B14F-4D97-AF65-F5344CB8AC3E}">
        <p14:creationId xmlns:p14="http://schemas.microsoft.com/office/powerpoint/2010/main" val="4291829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컨텍스트 스위칭 </a:t>
            </a:r>
            <a:r>
              <a:rPr lang="en-US" altLang="ko-KR" dirty="0"/>
              <a:t>(Context switching)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코어가 </a:t>
            </a:r>
            <a:r>
              <a:rPr lang="en-US" altLang="ko-KR" sz="1800" dirty="0"/>
              <a:t>1</a:t>
            </a:r>
            <a:r>
              <a:rPr lang="ko-KR" altLang="en-US" sz="1800" dirty="0"/>
              <a:t>개 일 때 여러 개의 프로그램 작동은</a:t>
            </a:r>
            <a:r>
              <a:rPr lang="en-US" altLang="ko-KR" sz="1800" dirty="0"/>
              <a:t>?</a:t>
            </a:r>
          </a:p>
          <a:p>
            <a:pPr lvl="1"/>
            <a:r>
              <a:rPr lang="en-US" altLang="ko-KR" sz="1600" dirty="0"/>
              <a:t>CPU </a:t>
            </a:r>
            <a:r>
              <a:rPr lang="ko-KR" altLang="en-US" sz="1600" dirty="0"/>
              <a:t>는 한 프로그램을 통째로 쭉 실행시키는 것이 아니라</a:t>
            </a:r>
            <a:r>
              <a:rPr lang="en-US" altLang="ko-KR" sz="1600" dirty="0"/>
              <a:t>, </a:t>
            </a:r>
          </a:p>
          <a:p>
            <a:pPr lvl="1"/>
            <a:r>
              <a:rPr lang="ko-KR" altLang="en-US" sz="1600" dirty="0"/>
              <a:t>이 프로그램 조금</a:t>
            </a:r>
            <a:r>
              <a:rPr lang="en-US" altLang="ko-KR" sz="1600" dirty="0"/>
              <a:t>, </a:t>
            </a:r>
            <a:r>
              <a:rPr lang="ko-KR" altLang="en-US" sz="1600" dirty="0"/>
              <a:t>저 프로그램 조금씩 골라서 차례를 돌며 실행시킨다</a:t>
            </a:r>
            <a:r>
              <a:rPr lang="en-US" altLang="ko-KR" sz="1600" dirty="0"/>
              <a:t>.</a:t>
            </a:r>
            <a:endParaRPr lang="en-US" altLang="ko-KR" sz="1800" b="1" dirty="0"/>
          </a:p>
          <a:p>
            <a:r>
              <a:rPr lang="ko-KR" altLang="en-US" sz="1800" b="1" dirty="0"/>
              <a:t>컨텍스트 스위치</a:t>
            </a:r>
            <a:endParaRPr lang="en-US" altLang="ko-KR" sz="1800" dirty="0"/>
          </a:p>
          <a:p>
            <a:pPr lvl="1"/>
            <a:r>
              <a:rPr lang="en-US" altLang="ko-KR" sz="1600" dirty="0"/>
              <a:t>CPU/</a:t>
            </a:r>
            <a:r>
              <a:rPr lang="ko-KR" altLang="en-US" sz="1600" dirty="0"/>
              <a:t>코어에서 실행 중이던 프로세스</a:t>
            </a:r>
            <a:r>
              <a:rPr lang="en-US" altLang="ko-KR" sz="1600" dirty="0"/>
              <a:t>/</a:t>
            </a:r>
            <a:r>
              <a:rPr lang="ko-KR" altLang="en-US" sz="1600" dirty="0"/>
              <a:t>스레드가 다른 프로세스</a:t>
            </a:r>
            <a:r>
              <a:rPr lang="en-US" altLang="ko-KR" sz="1600" dirty="0"/>
              <a:t>/</a:t>
            </a:r>
            <a:r>
              <a:rPr lang="ko-KR" altLang="en-US" sz="1600" dirty="0"/>
              <a:t>스레드로 교체되는 것</a:t>
            </a:r>
            <a:endParaRPr lang="en-US" altLang="ko-KR" sz="1600" dirty="0"/>
          </a:p>
          <a:p>
            <a:r>
              <a:rPr lang="ko-KR" altLang="en-US" sz="1800" dirty="0" err="1"/>
              <a:t>쓰레드들이</a:t>
            </a:r>
            <a:r>
              <a:rPr lang="ko-KR" altLang="en-US" sz="1800" dirty="0"/>
              <a:t> </a:t>
            </a:r>
            <a:r>
              <a:rPr lang="en-US" altLang="ko-KR" sz="1800" b="1" dirty="0"/>
              <a:t>CPU </a:t>
            </a:r>
            <a:r>
              <a:rPr lang="ko-KR" altLang="en-US" sz="1800" b="1" dirty="0"/>
              <a:t>코어</a:t>
            </a:r>
            <a:r>
              <a:rPr lang="ko-KR" altLang="en-US" sz="1800" dirty="0"/>
              <a:t>에 어떻게 </a:t>
            </a:r>
            <a:r>
              <a:rPr lang="ko-KR" altLang="en-US" sz="1800" b="1" dirty="0"/>
              <a:t>할당</a:t>
            </a:r>
            <a:r>
              <a:rPr lang="ko-KR" altLang="en-US" sz="1800" dirty="0"/>
              <a:t>되고</a:t>
            </a:r>
            <a:r>
              <a:rPr lang="en-US" altLang="ko-KR" sz="1800" dirty="0"/>
              <a:t>, </a:t>
            </a:r>
            <a:r>
              <a:rPr lang="ko-KR" altLang="en-US" sz="1800" dirty="0"/>
              <a:t>또 언제 </a:t>
            </a:r>
            <a:r>
              <a:rPr lang="ko-KR" altLang="en-US" sz="1800" b="1" dirty="0"/>
              <a:t>컨텍스트 스위치</a:t>
            </a:r>
            <a:r>
              <a:rPr lang="ko-KR" altLang="en-US" sz="1800" dirty="0"/>
              <a:t>를 할 지는 </a:t>
            </a:r>
            <a:endParaRPr lang="en-US" altLang="ko-KR" sz="1800" dirty="0"/>
          </a:p>
          <a:p>
            <a:pPr marL="0" indent="0">
              <a:buNone/>
            </a:pPr>
            <a:r>
              <a:rPr lang="ko-KR" altLang="en-US" sz="1800" dirty="0"/>
              <a:t>   전적으로 운영체제의 </a:t>
            </a:r>
            <a:r>
              <a:rPr lang="ko-KR" altLang="en-US" sz="1800" dirty="0" err="1"/>
              <a:t>스케쥴러</a:t>
            </a:r>
            <a:r>
              <a:rPr lang="en-US" altLang="ko-KR" sz="1800" dirty="0"/>
              <a:t>(scheduler)</a:t>
            </a:r>
            <a:r>
              <a:rPr lang="ko-KR" altLang="en-US" sz="1800" dirty="0"/>
              <a:t>가 알아서 결정한다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  <p:pic>
        <p:nvPicPr>
          <p:cNvPr id="2050" name="Picture 2" descr="caption=코어 하나에서 프로그램들의 실행 모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4798" y="4342022"/>
            <a:ext cx="5579019" cy="173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588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쓰레드</a:t>
            </a:r>
            <a:r>
              <a:rPr lang="ko-KR" altLang="en-US" dirty="0"/>
              <a:t> </a:t>
            </a:r>
            <a:r>
              <a:rPr lang="en-US" altLang="ko-KR" dirty="0"/>
              <a:t>(thread)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ko-KR" altLang="en-US" sz="1800" b="1" dirty="0"/>
              <a:t>쓰레드 </a:t>
            </a:r>
            <a:r>
              <a:rPr lang="en-US" altLang="ko-KR" sz="1800" b="1" dirty="0"/>
              <a:t>(thread)</a:t>
            </a:r>
          </a:p>
          <a:p>
            <a:pPr lvl="1"/>
            <a:r>
              <a:rPr lang="ko-KR" altLang="en-US" sz="1600" dirty="0"/>
              <a:t>프로세스 내부에서 </a:t>
            </a:r>
            <a:r>
              <a:rPr lang="ko-KR" altLang="en-US" sz="1600" b="1" dirty="0"/>
              <a:t>실제 실행을 담당하는 흐름 단위</a:t>
            </a:r>
            <a:endParaRPr lang="en-US" altLang="ko-KR" sz="1600" dirty="0"/>
          </a:p>
          <a:p>
            <a:pPr lvl="1"/>
            <a:r>
              <a:rPr lang="ko-KR" altLang="en-US" sz="1600" dirty="0"/>
              <a:t>이 </a:t>
            </a:r>
            <a:r>
              <a:rPr lang="en-US" altLang="ko-KR" sz="1600" b="1" dirty="0"/>
              <a:t>CPU </a:t>
            </a:r>
            <a:r>
              <a:rPr lang="ko-KR" altLang="en-US" sz="1600" b="1" dirty="0"/>
              <a:t>코어</a:t>
            </a:r>
            <a:r>
              <a:rPr lang="ko-KR" altLang="en-US" sz="1600" dirty="0"/>
              <a:t>에서 돌아가는 프로그램 단위</a:t>
            </a:r>
            <a:endParaRPr lang="en-US" altLang="ko-KR" sz="1600" dirty="0"/>
          </a:p>
          <a:p>
            <a:pPr lvl="1"/>
            <a:r>
              <a:rPr lang="en-US" altLang="ko-KR" sz="1600" dirty="0"/>
              <a:t>CPU </a:t>
            </a:r>
            <a:r>
              <a:rPr lang="ko-KR" altLang="en-US" sz="1600" dirty="0"/>
              <a:t>의 코어 하나에서는 한 번에 한 개의 쓰레드의 명령을 실행</a:t>
            </a:r>
            <a:endParaRPr lang="en-US" altLang="ko-KR" sz="1600" dirty="0"/>
          </a:p>
          <a:p>
            <a:r>
              <a:rPr lang="ko-KR" altLang="en-US" sz="1800" dirty="0"/>
              <a:t>멀티 쓰레드 </a:t>
            </a:r>
            <a:r>
              <a:rPr lang="en-US" altLang="ko-KR" sz="1800" dirty="0"/>
              <a:t>(multithread) </a:t>
            </a:r>
            <a:r>
              <a:rPr lang="ko-KR" altLang="en-US" sz="1800" dirty="0"/>
              <a:t>프로그램</a:t>
            </a:r>
            <a:endParaRPr lang="en-US" altLang="ko-KR" sz="1800" dirty="0"/>
          </a:p>
          <a:p>
            <a:pPr lvl="1"/>
            <a:r>
              <a:rPr lang="ko-KR" altLang="en-US" sz="1600" dirty="0"/>
              <a:t>여러 개의 쓰레드로 구성된 프로그램</a:t>
            </a:r>
            <a:endParaRPr lang="en-US" altLang="ko-KR" sz="1600" dirty="0"/>
          </a:p>
          <a:p>
            <a:pPr lvl="1"/>
            <a:r>
              <a:rPr lang="ko-KR" altLang="en-US" sz="1600" dirty="0"/>
              <a:t>여러 개의 쓰레드를 사용하려면 </a:t>
            </a:r>
            <a:r>
              <a:rPr lang="ko-KR" altLang="en-US" sz="1600" b="1" dirty="0"/>
              <a:t>프로그램에서 쓰레드를 생성해야 한다</a:t>
            </a:r>
            <a:r>
              <a:rPr lang="en-US" altLang="ko-KR" sz="1600" dirty="0"/>
              <a:t>.</a:t>
            </a:r>
          </a:p>
          <a:p>
            <a:pPr lvl="1"/>
            <a:endParaRPr lang="en-US" altLang="ko-KR" sz="1400" dirty="0"/>
          </a:p>
          <a:p>
            <a:r>
              <a:rPr lang="ko-KR" altLang="en-US" sz="1800" dirty="0"/>
              <a:t>쓰레드와 프로세스의 가장 큰 차이점</a:t>
            </a:r>
            <a:endParaRPr lang="en-US" altLang="ko-KR" sz="1800" dirty="0"/>
          </a:p>
          <a:p>
            <a:pPr lvl="1"/>
            <a:r>
              <a:rPr lang="ko-KR" altLang="en-US" sz="1600" dirty="0"/>
              <a:t>프로세스들은 서로 메모리를 공유하지 않는다는 것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하나가 문제 나면 프로세스 전체 영향</a:t>
            </a:r>
            <a:endParaRPr lang="en-US" altLang="ko-KR" sz="1600" dirty="0"/>
          </a:p>
          <a:p>
            <a:pPr lvl="1"/>
            <a:r>
              <a:rPr lang="ko-KR" altLang="en-US" sz="1600" dirty="0"/>
              <a:t>생성</a:t>
            </a:r>
            <a:r>
              <a:rPr lang="en-US" altLang="ko-KR" sz="1600" dirty="0"/>
              <a:t>/</a:t>
            </a:r>
            <a:r>
              <a:rPr lang="ko-KR" altLang="en-US" sz="1600" dirty="0"/>
              <a:t>전환 속도가 프로세스보다 빠름</a:t>
            </a:r>
            <a:endParaRPr lang="en-US" altLang="ko-KR" sz="1600" dirty="0"/>
          </a:p>
          <a:p>
            <a:pPr lvl="1"/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20446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멀티 코어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최근 </a:t>
            </a:r>
            <a:r>
              <a:rPr lang="en-US" altLang="ko-KR" sz="1800" dirty="0"/>
              <a:t>CPU </a:t>
            </a:r>
            <a:r>
              <a:rPr lang="ko-KR" altLang="en-US" sz="1800" dirty="0"/>
              <a:t>의 발전 방향이 코어 하나의 동작 속도를 높이기 보다는</a:t>
            </a:r>
            <a:r>
              <a:rPr lang="en-US" altLang="ko-KR" sz="1800" dirty="0"/>
              <a:t>, CPU </a:t>
            </a:r>
            <a:r>
              <a:rPr lang="ko-KR" altLang="en-US" sz="1800" dirty="0"/>
              <a:t>에 장착된 코어 개수를 늘려가는 식으로 발전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멀티 코어 </a:t>
            </a:r>
            <a:r>
              <a:rPr lang="en-US" altLang="ko-KR" sz="1800" dirty="0"/>
              <a:t>CPU </a:t>
            </a:r>
            <a:r>
              <a:rPr lang="ko-KR" altLang="en-US" sz="1800" dirty="0"/>
              <a:t>에서는 </a:t>
            </a:r>
            <a:endParaRPr lang="en-US" altLang="ko-KR" sz="1800" dirty="0"/>
          </a:p>
          <a:p>
            <a:r>
              <a:rPr lang="ko-KR" altLang="en-US" sz="1800" dirty="0"/>
              <a:t>여러 개의 코어에 각기 다른 쓰레드들이 들어가 동시에 여러 개의 쓰레드들을 효율적으로 실행할 수 있다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  <p:pic>
        <p:nvPicPr>
          <p:cNvPr id="5" name="Picture 2" descr="caption=여러 코어들에서 쓰레드들이 실행되는 모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2079" y="3025166"/>
            <a:ext cx="5046096" cy="308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612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멀티 </a:t>
            </a:r>
            <a:r>
              <a:rPr lang="ko-KR" altLang="en-US" dirty="0" err="1"/>
              <a:t>쓰레드가</a:t>
            </a:r>
            <a:r>
              <a:rPr lang="ko-KR" altLang="en-US" dirty="0"/>
              <a:t> 필요한 경우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44156"/>
            <a:ext cx="10515600" cy="5181506"/>
          </a:xfrm>
        </p:spPr>
        <p:txBody>
          <a:bodyPr>
            <a:normAutofit lnSpcReduction="10000"/>
          </a:bodyPr>
          <a:lstStyle/>
          <a:p>
            <a:r>
              <a:rPr lang="ko-KR" altLang="en-US" sz="1800" dirty="0"/>
              <a:t>병렬 가능한 </a:t>
            </a:r>
            <a:r>
              <a:rPr lang="en-US" altLang="ko-KR" sz="1800" dirty="0"/>
              <a:t>(Parallelizable) </a:t>
            </a:r>
            <a:r>
              <a:rPr lang="ko-KR" altLang="en-US" sz="1800" dirty="0"/>
              <a:t>작업들</a:t>
            </a:r>
            <a:endParaRPr lang="en-US" altLang="ko-KR" sz="1800" dirty="0"/>
          </a:p>
          <a:p>
            <a:pPr lvl="1"/>
            <a:r>
              <a:rPr lang="ko-KR" altLang="en-US" sz="1600" dirty="0"/>
              <a:t>연산이 긴 작업을 동시에 수행 </a:t>
            </a:r>
            <a:r>
              <a:rPr lang="en-US" altLang="ko-KR" sz="1600" dirty="0"/>
              <a:t>(</a:t>
            </a:r>
            <a:r>
              <a:rPr lang="ko-KR" altLang="en-US" sz="1600" dirty="0"/>
              <a:t>무거운 연산 분리</a:t>
            </a:r>
            <a:r>
              <a:rPr lang="en-US" altLang="ko-KR" sz="1600" dirty="0"/>
              <a:t>)</a:t>
            </a:r>
          </a:p>
          <a:p>
            <a:pPr lvl="1"/>
            <a:r>
              <a:rPr lang="ko-KR" altLang="en-US" sz="1600" dirty="0"/>
              <a:t>렌더링 파이프라인 분리 </a:t>
            </a:r>
            <a:r>
              <a:rPr lang="en-US" altLang="ko-KR" sz="1600" dirty="0"/>
              <a:t>(</a:t>
            </a:r>
            <a:r>
              <a:rPr lang="ko-KR" altLang="en-US" sz="1600" dirty="0"/>
              <a:t>렌더링과 로직을 병렬로 처리</a:t>
            </a:r>
            <a:r>
              <a:rPr lang="en-US" altLang="ko-KR" sz="1600" dirty="0"/>
              <a:t>)</a:t>
            </a:r>
          </a:p>
          <a:p>
            <a:pPr lvl="1"/>
            <a:r>
              <a:rPr lang="ko-KR" altLang="en-US" sz="1600" dirty="0"/>
              <a:t>네트워크 처리 </a:t>
            </a:r>
            <a:r>
              <a:rPr lang="en-US" altLang="ko-KR" sz="1600" dirty="0"/>
              <a:t>(</a:t>
            </a:r>
            <a:r>
              <a:rPr lang="ko-KR" altLang="en-US" sz="1600" dirty="0"/>
              <a:t>수많은 클라이언트와의 통신 병렬 처리</a:t>
            </a:r>
            <a:r>
              <a:rPr lang="en-US" altLang="ko-KR" sz="1600" dirty="0"/>
              <a:t>)</a:t>
            </a:r>
          </a:p>
          <a:p>
            <a:pPr lvl="1"/>
            <a:endParaRPr lang="ko-KR" altLang="en-US" sz="1600" dirty="0"/>
          </a:p>
          <a:p>
            <a:r>
              <a:rPr lang="ko-KR" altLang="en-US" sz="1800" dirty="0"/>
              <a:t>대기시간이 긴 작업들</a:t>
            </a:r>
          </a:p>
          <a:p>
            <a:pPr lvl="1"/>
            <a:r>
              <a:rPr lang="ko-KR" altLang="en-US" sz="1600" dirty="0"/>
              <a:t>대기시간이 긴 작업을 분산시켜서 </a:t>
            </a:r>
            <a:r>
              <a:rPr lang="en-US" altLang="ko-KR" sz="1600" dirty="0"/>
              <a:t>CPU</a:t>
            </a:r>
            <a:r>
              <a:rPr lang="ko-KR" altLang="en-US" sz="1600" dirty="0"/>
              <a:t>를 최대한</a:t>
            </a:r>
            <a:r>
              <a:rPr lang="en-US" altLang="ko-KR" sz="1600" dirty="0"/>
              <a:t> </a:t>
            </a:r>
            <a:r>
              <a:rPr lang="ko-KR" altLang="en-US" sz="1600" dirty="0"/>
              <a:t>활용</a:t>
            </a:r>
            <a:endParaRPr lang="en-US" altLang="ko-KR" sz="1600" dirty="0"/>
          </a:p>
          <a:p>
            <a:pPr lvl="1"/>
            <a:r>
              <a:rPr lang="ko-KR" altLang="en-US" sz="1600" dirty="0"/>
              <a:t>비동기 </a:t>
            </a:r>
            <a:r>
              <a:rPr lang="en-US" altLang="ko-KR" sz="1600" dirty="0"/>
              <a:t>I/O </a:t>
            </a:r>
            <a:r>
              <a:rPr lang="ko-KR" altLang="en-US" sz="1600" dirty="0"/>
              <a:t>작업 </a:t>
            </a:r>
            <a:r>
              <a:rPr lang="en-US" altLang="ko-KR" sz="1600" dirty="0"/>
              <a:t>( </a:t>
            </a:r>
            <a:r>
              <a:rPr lang="ko-KR" altLang="en-US" sz="1600" dirty="0"/>
              <a:t>디스크</a:t>
            </a:r>
            <a:r>
              <a:rPr lang="en-US" altLang="ko-KR" sz="1600" dirty="0"/>
              <a:t>, </a:t>
            </a:r>
            <a:r>
              <a:rPr lang="ko-KR" altLang="en-US" sz="1600" dirty="0"/>
              <a:t>네트워크</a:t>
            </a:r>
            <a:r>
              <a:rPr lang="en-US" altLang="ko-KR" sz="1600" dirty="0"/>
              <a:t>, DB </a:t>
            </a:r>
            <a:r>
              <a:rPr lang="ko-KR" altLang="en-US" sz="1600" dirty="0"/>
              <a:t>접근 </a:t>
            </a:r>
            <a:r>
              <a:rPr lang="en-US" altLang="ko-KR" sz="1600" dirty="0"/>
              <a:t>)</a:t>
            </a:r>
          </a:p>
          <a:p>
            <a:pPr lvl="1"/>
            <a:endParaRPr lang="en-US" altLang="ko-KR" sz="1600" dirty="0"/>
          </a:p>
          <a:p>
            <a:pPr lvl="1"/>
            <a:endParaRPr lang="en-US" altLang="ko-KR" sz="1600" dirty="0"/>
          </a:p>
          <a:p>
            <a:pPr marL="0" lvl="0" indent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1800" dirty="0">
                <a:latin typeface="Arial" panose="020B0604020202020204" pitchFamily="34" charset="0"/>
              </a:rPr>
              <a:t> </a:t>
            </a:r>
            <a:r>
              <a:rPr lang="ko-KR" altLang="ko-KR" sz="1800" dirty="0">
                <a:latin typeface="Arial" panose="020B0604020202020204" pitchFamily="34" charset="0"/>
              </a:rPr>
              <a:t>🔸 </a:t>
            </a:r>
            <a:r>
              <a:rPr lang="ko-KR" altLang="ko-KR" sz="1800" b="1" dirty="0">
                <a:latin typeface="Arial" panose="020B0604020202020204" pitchFamily="34" charset="0"/>
              </a:rPr>
              <a:t>CPU 코어를 최대한 활용</a:t>
            </a:r>
            <a:r>
              <a:rPr lang="ko-KR" altLang="ko-KR" sz="1800" dirty="0">
                <a:latin typeface="Arial" panose="020B0604020202020204" pitchFamily="34" charset="0"/>
              </a:rPr>
              <a:t>해야 하는 경우</a:t>
            </a:r>
          </a:p>
          <a:p>
            <a:pPr marL="0" lvl="0" indent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1800" dirty="0">
                <a:latin typeface="Arial" panose="020B0604020202020204" pitchFamily="34" charset="0"/>
              </a:rPr>
              <a:t> </a:t>
            </a:r>
            <a:r>
              <a:rPr lang="ko-KR" altLang="ko-KR" sz="1800" dirty="0">
                <a:latin typeface="Arial" panose="020B0604020202020204" pitchFamily="34" charset="0"/>
              </a:rPr>
              <a:t>🔸 </a:t>
            </a:r>
            <a:r>
              <a:rPr lang="ko-KR" altLang="ko-KR" sz="1800" b="1" dirty="0">
                <a:latin typeface="Arial" panose="020B0604020202020204" pitchFamily="34" charset="0"/>
              </a:rPr>
              <a:t>대기(</a:t>
            </a:r>
            <a:r>
              <a:rPr lang="ko-KR" altLang="ko-KR" sz="1800" b="1" dirty="0" err="1">
                <a:latin typeface="Arial" panose="020B0604020202020204" pitchFamily="34" charset="0"/>
              </a:rPr>
              <a:t>Blocking</a:t>
            </a:r>
            <a:r>
              <a:rPr lang="ko-KR" altLang="ko-KR" sz="1800" b="1" dirty="0">
                <a:latin typeface="Arial" panose="020B0604020202020204" pitchFamily="34" charset="0"/>
              </a:rPr>
              <a:t>)</a:t>
            </a:r>
            <a:r>
              <a:rPr lang="ko-KR" altLang="ko-KR" sz="1800" dirty="0">
                <a:latin typeface="Arial" panose="020B0604020202020204" pitchFamily="34" charset="0"/>
              </a:rPr>
              <a:t> 가 자주 발생하는 작업</a:t>
            </a:r>
          </a:p>
          <a:p>
            <a:pPr marL="0" lvl="0" indent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1800" dirty="0">
                <a:latin typeface="Arial" panose="020B0604020202020204" pitchFamily="34" charset="0"/>
              </a:rPr>
              <a:t> </a:t>
            </a:r>
            <a:r>
              <a:rPr lang="ko-KR" altLang="ko-KR" sz="1800" dirty="0">
                <a:latin typeface="Arial" panose="020B0604020202020204" pitchFamily="34" charset="0"/>
              </a:rPr>
              <a:t>🔸 </a:t>
            </a:r>
            <a:r>
              <a:rPr lang="ko-KR" altLang="ko-KR" sz="1800" b="1" dirty="0">
                <a:latin typeface="Arial" panose="020B0604020202020204" pitchFamily="34" charset="0"/>
              </a:rPr>
              <a:t>동시성(</a:t>
            </a:r>
            <a:r>
              <a:rPr lang="ko-KR" altLang="ko-KR" sz="1800" b="1" dirty="0" err="1">
                <a:latin typeface="Arial" panose="020B0604020202020204" pitchFamily="34" charset="0"/>
              </a:rPr>
              <a:t>Concurrency</a:t>
            </a:r>
            <a:r>
              <a:rPr lang="ko-KR" altLang="ko-KR" sz="1800" b="1" dirty="0">
                <a:latin typeface="Arial" panose="020B0604020202020204" pitchFamily="34" charset="0"/>
              </a:rPr>
              <a:t>)</a:t>
            </a:r>
            <a:r>
              <a:rPr lang="ko-KR" altLang="ko-KR" sz="1800" dirty="0">
                <a:latin typeface="Arial" panose="020B0604020202020204" pitchFamily="34" charset="0"/>
              </a:rPr>
              <a:t> 이 필요한 복합 구조</a:t>
            </a:r>
          </a:p>
          <a:p>
            <a:pPr marL="0" lvl="0" indent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1800" dirty="0">
                <a:latin typeface="Arial" panose="020B0604020202020204" pitchFamily="34" charset="0"/>
              </a:rPr>
              <a:t> </a:t>
            </a:r>
            <a:r>
              <a:rPr lang="ko-KR" altLang="ko-KR" sz="1800" dirty="0">
                <a:latin typeface="Arial" panose="020B0604020202020204" pitchFamily="34" charset="0"/>
              </a:rPr>
              <a:t>🔸 </a:t>
            </a:r>
            <a:r>
              <a:rPr lang="ko-KR" altLang="ko-KR" sz="1800" b="1" dirty="0">
                <a:latin typeface="Arial" panose="020B0604020202020204" pitchFamily="34" charset="0"/>
              </a:rPr>
              <a:t>렌더링/입력/로직 분리</a:t>
            </a:r>
            <a:r>
              <a:rPr lang="ko-KR" altLang="ko-KR" sz="1800" dirty="0">
                <a:latin typeface="Arial" panose="020B0604020202020204" pitchFamily="34" charset="0"/>
              </a:rPr>
              <a:t>로 </a:t>
            </a:r>
            <a:r>
              <a:rPr lang="ko-KR" altLang="ko-KR" sz="1800" b="1" dirty="0">
                <a:latin typeface="Arial" panose="020B0604020202020204" pitchFamily="34" charset="0"/>
              </a:rPr>
              <a:t>프레임 안정성 확보</a:t>
            </a:r>
            <a:endParaRPr lang="ko-KR" altLang="ko-KR" sz="1800" dirty="0">
              <a:latin typeface="Arial" panose="020B0604020202020204" pitchFamily="34" charset="0"/>
            </a:endParaRPr>
          </a:p>
          <a:p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930301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프로세스와 쓰레드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프로세스</a:t>
            </a:r>
          </a:p>
          <a:p>
            <a:pPr lvl="1"/>
            <a:r>
              <a:rPr lang="ko-KR" altLang="en-US" sz="1600" dirty="0"/>
              <a:t>실행 파일이 실행되어 메모리에 적재된 인스턴스</a:t>
            </a:r>
          </a:p>
          <a:p>
            <a:pPr lvl="1"/>
            <a:r>
              <a:rPr lang="ko-KR" altLang="en-US" sz="1600" b="1" dirty="0"/>
              <a:t>하나 이상</a:t>
            </a:r>
            <a:r>
              <a:rPr lang="ko-KR" altLang="en-US" sz="1600" dirty="0"/>
              <a:t>의 </a:t>
            </a:r>
            <a:r>
              <a:rPr lang="ko-KR" altLang="en-US" sz="1600" b="1" dirty="0"/>
              <a:t>스레드</a:t>
            </a:r>
            <a:r>
              <a:rPr lang="en-US" altLang="ko-KR" sz="1600" b="1" dirty="0"/>
              <a:t>(Thread)</a:t>
            </a:r>
            <a:r>
              <a:rPr lang="ko-KR" altLang="en-US" sz="1600" dirty="0"/>
              <a:t>로 구성</a:t>
            </a:r>
          </a:p>
          <a:p>
            <a:r>
              <a:rPr lang="ko-KR" altLang="en-US" sz="1800" dirty="0"/>
              <a:t>스레드</a:t>
            </a:r>
          </a:p>
          <a:p>
            <a:pPr lvl="1"/>
            <a:r>
              <a:rPr lang="ko-KR" altLang="en-US" sz="1600" dirty="0"/>
              <a:t>운영체제가 </a:t>
            </a:r>
            <a:r>
              <a:rPr lang="en-US" altLang="ko-KR" sz="1600" b="1" dirty="0"/>
              <a:t>CPU </a:t>
            </a:r>
            <a:r>
              <a:rPr lang="ko-KR" altLang="en-US" sz="1600" b="1" dirty="0"/>
              <a:t>시간을 할당</a:t>
            </a:r>
            <a:r>
              <a:rPr lang="ko-KR" altLang="en-US" sz="1600" dirty="0"/>
              <a:t> 하는 기본 단위</a:t>
            </a:r>
            <a:endParaRPr lang="en-US" altLang="ko-KR" sz="1600" dirty="0"/>
          </a:p>
          <a:p>
            <a:pPr lvl="1"/>
            <a:r>
              <a:rPr lang="ko-KR" altLang="en-US" sz="1600" dirty="0"/>
              <a:t>메모리 자원 공유</a:t>
            </a:r>
          </a:p>
        </p:txBody>
      </p:sp>
      <p:pic>
        <p:nvPicPr>
          <p:cNvPr id="4" name="그림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637" y="2062231"/>
            <a:ext cx="4802188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534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프로세스와 쓰레드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멀티 스레드의 장점</a:t>
            </a:r>
          </a:p>
          <a:p>
            <a:pPr lvl="1"/>
            <a:r>
              <a:rPr lang="ko-KR" altLang="en-US" sz="1600" dirty="0"/>
              <a:t>사용자 대화형 프로그램에서 </a:t>
            </a:r>
            <a:r>
              <a:rPr lang="ko-KR" altLang="en-US" sz="1600" dirty="0" err="1"/>
              <a:t>응답성을</a:t>
            </a:r>
            <a:r>
              <a:rPr lang="ko-KR" altLang="en-US" sz="1600" dirty="0"/>
              <a:t> 높일 수 있다</a:t>
            </a:r>
          </a:p>
          <a:p>
            <a:pPr lvl="1"/>
            <a:r>
              <a:rPr lang="ko-KR" altLang="en-US" sz="1600" dirty="0"/>
              <a:t>경제성 </a:t>
            </a:r>
            <a:r>
              <a:rPr lang="en-US" altLang="ko-KR" sz="1600" dirty="0"/>
              <a:t>- </a:t>
            </a:r>
            <a:r>
              <a:rPr lang="ko-KR" altLang="en-US" sz="1600" dirty="0"/>
              <a:t>메모리와 자원을 할당하는 비용 절감</a:t>
            </a:r>
          </a:p>
          <a:p>
            <a:pPr lvl="1"/>
            <a:r>
              <a:rPr lang="ko-KR" altLang="en-US" sz="1600" dirty="0"/>
              <a:t>멀티 프로세스에 비해 멀티 스레드 방식이 자원 공유가 쉽다</a:t>
            </a:r>
            <a:endParaRPr lang="en-US" altLang="ko-KR" sz="1600" dirty="0"/>
          </a:p>
          <a:p>
            <a:pPr lvl="1"/>
            <a:endParaRPr lang="ko-KR" altLang="en-US" sz="1600" dirty="0"/>
          </a:p>
          <a:p>
            <a:endParaRPr lang="ko-KR" altLang="en-US" sz="1800" dirty="0"/>
          </a:p>
          <a:p>
            <a:r>
              <a:rPr lang="ko-KR" altLang="en-US" sz="1800" dirty="0"/>
              <a:t>멀티 스레드의 단점</a:t>
            </a:r>
          </a:p>
          <a:p>
            <a:pPr lvl="1"/>
            <a:r>
              <a:rPr lang="ko-KR" altLang="en-US" sz="1600" dirty="0"/>
              <a:t>구현하기 까다롭고 테스트가 쉽지 않다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과다한 사용은 성능 저하 유발 </a:t>
            </a:r>
            <a:r>
              <a:rPr lang="en-US" altLang="ko-KR" sz="1600" dirty="0"/>
              <a:t>- </a:t>
            </a:r>
            <a:r>
              <a:rPr lang="ko-KR" altLang="en-US" sz="1600" dirty="0" err="1"/>
              <a:t>작업간</a:t>
            </a:r>
            <a:r>
              <a:rPr lang="ko-KR" altLang="en-US" sz="1600" dirty="0"/>
              <a:t> 전환</a:t>
            </a:r>
            <a:r>
              <a:rPr lang="en-US" altLang="ko-KR" sz="1600" dirty="0"/>
              <a:t>(Context Switching)</a:t>
            </a:r>
          </a:p>
          <a:p>
            <a:pPr lvl="1"/>
            <a:r>
              <a:rPr lang="ko-KR" altLang="en-US" sz="1600" dirty="0"/>
              <a:t>자식 스레드의 문제가 생기면 전체 프로세스에 영향을 끼침 </a:t>
            </a:r>
          </a:p>
        </p:txBody>
      </p:sp>
      <p:pic>
        <p:nvPicPr>
          <p:cNvPr id="4" name="그림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906" y="1243914"/>
            <a:ext cx="4133894" cy="2906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4088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530A2DC6-8322-46FC-ADBD-3475FD7108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329" y="0"/>
            <a:ext cx="6531633" cy="6858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8159162"/>
      </p:ext>
    </p:extLst>
  </p:cSld>
  <p:clrMapOvr>
    <a:masterClrMapping/>
  </p:clrMapOvr>
</p:sld>
</file>

<file path=ppt/theme/theme1.xml><?xml version="1.0" encoding="utf-8"?>
<a:theme xmlns:a="http://schemas.openxmlformats.org/drawingml/2006/main" name="kdw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dw1" id="{5D02FE0E-774E-4C75-899E-575AE46B449E}" vid="{EA061770-0875-4989-A321-DDADB22041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Words>452</Words>
  <Application>Microsoft Office PowerPoint</Application>
  <PresentationFormat>와이드스크린</PresentationFormat>
  <Paragraphs>69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HY헤드라인M</vt:lpstr>
      <vt:lpstr>맑은 고딕</vt:lpstr>
      <vt:lpstr>Arial</vt:lpstr>
      <vt:lpstr>Wingdings</vt:lpstr>
      <vt:lpstr>kdw1</vt:lpstr>
      <vt:lpstr>멀티 쓰레드 프로그램</vt:lpstr>
      <vt:lpstr>프로세스 (Process)</vt:lpstr>
      <vt:lpstr>컨텍스트 스위칭 (Context switching) </vt:lpstr>
      <vt:lpstr>쓰레드 (thread)</vt:lpstr>
      <vt:lpstr>멀티 코어</vt:lpstr>
      <vt:lpstr>멀티 쓰레드가 필요한 경우</vt:lpstr>
      <vt:lpstr>프로세스와 쓰레드(1)</vt:lpstr>
      <vt:lpstr>프로세스와 쓰레드(2)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프로그래밍</dc:title>
  <dc:creator>강 동완</dc:creator>
  <cp:lastModifiedBy>User</cp:lastModifiedBy>
  <cp:revision>39</cp:revision>
  <dcterms:created xsi:type="dcterms:W3CDTF">2020-03-08T07:05:59Z</dcterms:created>
  <dcterms:modified xsi:type="dcterms:W3CDTF">2025-11-03T06:00:50Z</dcterms:modified>
</cp:coreProperties>
</file>

<file path=docProps/thumbnail.jpeg>
</file>